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4"/>
  </p:sldMasterIdLst>
  <p:sldIdLst>
    <p:sldId id="257" r:id="rId5"/>
    <p:sldId id="258" r:id="rId6"/>
    <p:sldId id="259" r:id="rId7"/>
    <p:sldId id="260" r:id="rId8"/>
    <p:sldId id="261" r:id="rId9"/>
    <p:sldId id="262" r:id="rId10"/>
    <p:sldId id="263" r:id="rId11"/>
    <p:sldId id="264" r:id="rId12"/>
    <p:sldId id="266"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9" autoAdjust="0"/>
    <p:restoredTop sz="94660"/>
  </p:normalViewPr>
  <p:slideViewPr>
    <p:cSldViewPr snapToGrid="0">
      <p:cViewPr varScale="1">
        <p:scale>
          <a:sx n="99" d="100"/>
          <a:sy n="99" d="100"/>
        </p:scale>
        <p:origin x="111"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8/4/2024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8/4/2024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8/4/2024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8/4/2024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8/4/2024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8/4/2024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8/4/2024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8/4/2024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8/4/2024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8/4/2024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8/4/2024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8/4/2024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969956" y="409074"/>
            <a:ext cx="6253317" cy="1407302"/>
          </a:xfrm>
        </p:spPr>
        <p:txBody>
          <a:bodyPr>
            <a:normAutofit/>
          </a:bodyPr>
          <a:lstStyle/>
          <a:p>
            <a:r>
              <a:rPr lang="en-US" sz="8000" dirty="0"/>
              <a:t>Java Core</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C35CE3B-9E09-ED04-786B-50223AE66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7404" y="69850"/>
            <a:ext cx="8101173" cy="6415237"/>
          </a:xfrm>
          <a:prstGeom prst="rect">
            <a:avLst/>
          </a:prstGeom>
        </p:spPr>
      </p:pic>
    </p:spTree>
    <p:extLst>
      <p:ext uri="{BB962C8B-B14F-4D97-AF65-F5344CB8AC3E}">
        <p14:creationId xmlns:p14="http://schemas.microsoft.com/office/powerpoint/2010/main" val="4254747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extBox 7">
            <a:extLst>
              <a:ext uri="{FF2B5EF4-FFF2-40B4-BE49-F238E27FC236}">
                <a16:creationId xmlns:a16="http://schemas.microsoft.com/office/drawing/2014/main" id="{F9404C46-8FE4-AE4B-C888-8AD3BEBEB935}"/>
              </a:ext>
            </a:extLst>
          </p:cNvPr>
          <p:cNvSpPr txBox="1"/>
          <p:nvPr/>
        </p:nvSpPr>
        <p:spPr>
          <a:xfrm>
            <a:off x="4105175" y="81815"/>
            <a:ext cx="5202455" cy="646331"/>
          </a:xfrm>
          <a:prstGeom prst="rect">
            <a:avLst/>
          </a:prstGeom>
          <a:noFill/>
        </p:spPr>
        <p:txBody>
          <a:bodyPr wrap="square" rtlCol="0">
            <a:spAutoFit/>
          </a:bodyPr>
          <a:lstStyle/>
          <a:p>
            <a:r>
              <a:rPr lang="en-GB" sz="3600" dirty="0"/>
              <a:t>What is java</a:t>
            </a:r>
            <a:endParaRPr lang="en-IN" sz="3600" dirty="0"/>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extBox 7">
            <a:extLst>
              <a:ext uri="{FF2B5EF4-FFF2-40B4-BE49-F238E27FC236}">
                <a16:creationId xmlns:a16="http://schemas.microsoft.com/office/drawing/2014/main" id="{F9404C46-8FE4-AE4B-C888-8AD3BEBEB935}"/>
              </a:ext>
            </a:extLst>
          </p:cNvPr>
          <p:cNvSpPr txBox="1"/>
          <p:nvPr/>
        </p:nvSpPr>
        <p:spPr>
          <a:xfrm>
            <a:off x="4105175" y="81815"/>
            <a:ext cx="5202455" cy="646331"/>
          </a:xfrm>
          <a:prstGeom prst="rect">
            <a:avLst/>
          </a:prstGeom>
          <a:noFill/>
        </p:spPr>
        <p:txBody>
          <a:bodyPr wrap="square" rtlCol="0">
            <a:spAutoFit/>
          </a:bodyPr>
          <a:lstStyle/>
          <a:p>
            <a:r>
              <a:rPr lang="en-GB" sz="3600" dirty="0"/>
              <a:t>Data type</a:t>
            </a:r>
            <a:endParaRPr lang="en-IN" sz="3600" dirty="0"/>
          </a:p>
        </p:txBody>
      </p:sp>
      <p:sp>
        <p:nvSpPr>
          <p:cNvPr id="2" name="TextBox 1">
            <a:extLst>
              <a:ext uri="{FF2B5EF4-FFF2-40B4-BE49-F238E27FC236}">
                <a16:creationId xmlns:a16="http://schemas.microsoft.com/office/drawing/2014/main" id="{2E4791AE-6441-564C-979D-90EE0C09F130}"/>
              </a:ext>
            </a:extLst>
          </p:cNvPr>
          <p:cNvSpPr txBox="1"/>
          <p:nvPr/>
        </p:nvSpPr>
        <p:spPr>
          <a:xfrm>
            <a:off x="736333" y="1020277"/>
            <a:ext cx="11073865" cy="3816429"/>
          </a:xfrm>
          <a:prstGeom prst="rect">
            <a:avLst/>
          </a:prstGeom>
          <a:noFill/>
        </p:spPr>
        <p:txBody>
          <a:bodyPr wrap="square" rtlCol="0">
            <a:spAutoFit/>
          </a:bodyPr>
          <a:lstStyle/>
          <a:p>
            <a:r>
              <a:rPr lang="en-GB" sz="2000" dirty="0"/>
              <a:t>Primitive data type -: Pre define data type.</a:t>
            </a:r>
          </a:p>
          <a:p>
            <a:r>
              <a:rPr lang="en-GB" dirty="0">
                <a:solidFill>
                  <a:srgbClr val="FF0000"/>
                </a:solidFill>
              </a:rPr>
              <a:t>Number</a:t>
            </a:r>
          </a:p>
          <a:p>
            <a:r>
              <a:rPr lang="en-GB" dirty="0">
                <a:solidFill>
                  <a:srgbClr val="FF0000"/>
                </a:solidFill>
              </a:rPr>
              <a:t>Alphabet</a:t>
            </a:r>
          </a:p>
          <a:p>
            <a:r>
              <a:rPr lang="en-GB" dirty="0">
                <a:solidFill>
                  <a:srgbClr val="FF0000"/>
                </a:solidFill>
              </a:rPr>
              <a:t>Word</a:t>
            </a:r>
          </a:p>
          <a:p>
            <a:r>
              <a:rPr lang="en-IN" dirty="0"/>
              <a:t>Image</a:t>
            </a:r>
          </a:p>
          <a:p>
            <a:r>
              <a:rPr lang="en-IN" dirty="0"/>
              <a:t>Sound</a:t>
            </a:r>
          </a:p>
          <a:p>
            <a:r>
              <a:rPr lang="en-IN" dirty="0"/>
              <a:t>Video</a:t>
            </a:r>
          </a:p>
          <a:p>
            <a:r>
              <a:rPr lang="en-IN" dirty="0"/>
              <a:t>Animation</a:t>
            </a:r>
          </a:p>
          <a:p>
            <a:r>
              <a:rPr lang="en-GB" sz="2400" dirty="0">
                <a:solidFill>
                  <a:srgbClr val="FF0000"/>
                </a:solidFill>
              </a:rPr>
              <a:t>                          Number</a:t>
            </a:r>
          </a:p>
          <a:p>
            <a:r>
              <a:rPr lang="en-IN" dirty="0"/>
              <a:t>                                    Memory</a:t>
            </a:r>
          </a:p>
          <a:p>
            <a:r>
              <a:rPr lang="en-IN" dirty="0"/>
              <a:t>                               1 Byte = 8 Bits</a:t>
            </a:r>
          </a:p>
          <a:p>
            <a:r>
              <a:rPr lang="en-IN" dirty="0"/>
              <a:t>Whole number calculation – Easy</a:t>
            </a:r>
          </a:p>
          <a:p>
            <a:r>
              <a:rPr lang="en-IN" dirty="0"/>
              <a:t>Decimal, Floating point calculation – Hard </a:t>
            </a:r>
          </a:p>
        </p:txBody>
      </p:sp>
    </p:spTree>
    <p:extLst>
      <p:ext uri="{BB962C8B-B14F-4D97-AF65-F5344CB8AC3E}">
        <p14:creationId xmlns:p14="http://schemas.microsoft.com/office/powerpoint/2010/main" val="8794204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extBox 7">
            <a:extLst>
              <a:ext uri="{FF2B5EF4-FFF2-40B4-BE49-F238E27FC236}">
                <a16:creationId xmlns:a16="http://schemas.microsoft.com/office/drawing/2014/main" id="{F9404C46-8FE4-AE4B-C888-8AD3BEBEB935}"/>
              </a:ext>
            </a:extLst>
          </p:cNvPr>
          <p:cNvSpPr txBox="1"/>
          <p:nvPr/>
        </p:nvSpPr>
        <p:spPr>
          <a:xfrm>
            <a:off x="4105175" y="81815"/>
            <a:ext cx="5202455" cy="646331"/>
          </a:xfrm>
          <a:prstGeom prst="rect">
            <a:avLst/>
          </a:prstGeom>
          <a:noFill/>
        </p:spPr>
        <p:txBody>
          <a:bodyPr wrap="square" rtlCol="0">
            <a:spAutoFit/>
          </a:bodyPr>
          <a:lstStyle/>
          <a:p>
            <a:r>
              <a:rPr lang="en-GB" sz="3600" dirty="0"/>
              <a:t>Data type</a:t>
            </a:r>
            <a:endParaRPr lang="en-IN" sz="3600" dirty="0"/>
          </a:p>
        </p:txBody>
      </p:sp>
      <p:sp>
        <p:nvSpPr>
          <p:cNvPr id="2" name="TextBox 1">
            <a:extLst>
              <a:ext uri="{FF2B5EF4-FFF2-40B4-BE49-F238E27FC236}">
                <a16:creationId xmlns:a16="http://schemas.microsoft.com/office/drawing/2014/main" id="{2E4791AE-6441-564C-979D-90EE0C09F130}"/>
              </a:ext>
            </a:extLst>
          </p:cNvPr>
          <p:cNvSpPr txBox="1"/>
          <p:nvPr/>
        </p:nvSpPr>
        <p:spPr>
          <a:xfrm>
            <a:off x="827773" y="728146"/>
            <a:ext cx="11073865" cy="4093428"/>
          </a:xfrm>
          <a:prstGeom prst="rect">
            <a:avLst/>
          </a:prstGeom>
          <a:noFill/>
        </p:spPr>
        <p:txBody>
          <a:bodyPr wrap="square" rtlCol="0">
            <a:spAutoFit/>
          </a:bodyPr>
          <a:lstStyle/>
          <a:p>
            <a:r>
              <a:rPr lang="en-GB" sz="2000" dirty="0"/>
              <a:t>Primitive data type -: Pre define data type.</a:t>
            </a:r>
          </a:p>
          <a:p>
            <a:r>
              <a:rPr lang="en-GB" dirty="0">
                <a:solidFill>
                  <a:srgbClr val="FF0000"/>
                </a:solidFill>
              </a:rPr>
              <a:t>Number</a:t>
            </a:r>
          </a:p>
          <a:p>
            <a:r>
              <a:rPr lang="en-GB" dirty="0">
                <a:solidFill>
                  <a:srgbClr val="FF0000"/>
                </a:solidFill>
              </a:rPr>
              <a:t>Alphabet</a:t>
            </a:r>
          </a:p>
          <a:p>
            <a:r>
              <a:rPr lang="en-GB" dirty="0">
                <a:solidFill>
                  <a:srgbClr val="FF0000"/>
                </a:solidFill>
              </a:rPr>
              <a:t>Word</a:t>
            </a:r>
          </a:p>
          <a:p>
            <a:r>
              <a:rPr lang="en-IN" dirty="0"/>
              <a:t>Image</a:t>
            </a:r>
          </a:p>
          <a:p>
            <a:r>
              <a:rPr lang="en-IN" dirty="0"/>
              <a:t>Sound</a:t>
            </a:r>
          </a:p>
          <a:p>
            <a:r>
              <a:rPr lang="en-IN" dirty="0"/>
              <a:t>Video</a:t>
            </a:r>
          </a:p>
          <a:p>
            <a:r>
              <a:rPr lang="en-IN" dirty="0"/>
              <a:t>Animation</a:t>
            </a:r>
          </a:p>
          <a:p>
            <a:r>
              <a:rPr lang="en-GB" sz="2400" dirty="0">
                <a:solidFill>
                  <a:srgbClr val="FF0000"/>
                </a:solidFill>
              </a:rPr>
              <a:t>                          Number</a:t>
            </a:r>
          </a:p>
          <a:p>
            <a:r>
              <a:rPr lang="en-IN" dirty="0"/>
              <a:t>                                    Memory</a:t>
            </a:r>
          </a:p>
          <a:p>
            <a:r>
              <a:rPr lang="en-IN" dirty="0"/>
              <a:t>                               1 Byte = 8 Bits</a:t>
            </a:r>
          </a:p>
          <a:p>
            <a:r>
              <a:rPr lang="en-IN" dirty="0"/>
              <a:t>1Bit = 0</a:t>
            </a:r>
          </a:p>
          <a:p>
            <a:r>
              <a:rPr lang="en-IN" dirty="0"/>
              <a:t>2Bit = 00, 01, 10, 11 = 2</a:t>
            </a:r>
            <a:r>
              <a:rPr lang="en-IN" baseline="30000" dirty="0"/>
              <a:t>2</a:t>
            </a:r>
          </a:p>
          <a:p>
            <a:r>
              <a:rPr lang="en-IN" dirty="0"/>
              <a:t>3Bit = 000, 001, 010, 011, 100, 101, 110, 111 = 2</a:t>
            </a:r>
            <a:r>
              <a:rPr lang="en-IN" baseline="30000" dirty="0"/>
              <a:t>3</a:t>
            </a:r>
          </a:p>
        </p:txBody>
      </p:sp>
      <p:sp>
        <p:nvSpPr>
          <p:cNvPr id="3" name="TextBox 2">
            <a:extLst>
              <a:ext uri="{FF2B5EF4-FFF2-40B4-BE49-F238E27FC236}">
                <a16:creationId xmlns:a16="http://schemas.microsoft.com/office/drawing/2014/main" id="{42DC20A9-697F-2728-1845-20828113BCCE}"/>
              </a:ext>
            </a:extLst>
          </p:cNvPr>
          <p:cNvSpPr txBox="1"/>
          <p:nvPr/>
        </p:nvSpPr>
        <p:spPr>
          <a:xfrm>
            <a:off x="7036067" y="2723949"/>
            <a:ext cx="4572000" cy="646331"/>
          </a:xfrm>
          <a:prstGeom prst="rect">
            <a:avLst/>
          </a:prstGeom>
          <a:noFill/>
        </p:spPr>
        <p:txBody>
          <a:bodyPr wrap="square" rtlCol="0">
            <a:spAutoFit/>
          </a:bodyPr>
          <a:lstStyle/>
          <a:p>
            <a:r>
              <a:rPr lang="en-GB" dirty="0"/>
              <a:t>1 Positive</a:t>
            </a:r>
          </a:p>
          <a:p>
            <a:r>
              <a:rPr lang="en-GB" dirty="0"/>
              <a:t>2 Negative </a:t>
            </a:r>
            <a:endParaRPr lang="en-IN" dirty="0"/>
          </a:p>
        </p:txBody>
      </p:sp>
    </p:spTree>
    <p:extLst>
      <p:ext uri="{BB962C8B-B14F-4D97-AF65-F5344CB8AC3E}">
        <p14:creationId xmlns:p14="http://schemas.microsoft.com/office/powerpoint/2010/main" val="27841293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6349D79-45E9-C45B-89DE-AE87337B86D6}"/>
              </a:ext>
            </a:extLst>
          </p:cNvPr>
          <p:cNvSpPr txBox="1"/>
          <p:nvPr/>
        </p:nvSpPr>
        <p:spPr>
          <a:xfrm>
            <a:off x="707457" y="202131"/>
            <a:ext cx="10818796" cy="5724644"/>
          </a:xfrm>
          <a:prstGeom prst="rect">
            <a:avLst/>
          </a:prstGeom>
          <a:noFill/>
        </p:spPr>
        <p:txBody>
          <a:bodyPr wrap="square" rtlCol="0">
            <a:spAutoFit/>
          </a:bodyPr>
          <a:lstStyle/>
          <a:p>
            <a:r>
              <a:rPr lang="en-GB" dirty="0"/>
              <a:t>1.Byte</a:t>
            </a:r>
          </a:p>
          <a:p>
            <a:r>
              <a:rPr lang="en-GB" dirty="0"/>
              <a:t>             Size :- 8 bit</a:t>
            </a:r>
          </a:p>
          <a:p>
            <a:r>
              <a:rPr lang="en-GB" dirty="0"/>
              <a:t>             Range :- -128 to 127</a:t>
            </a:r>
          </a:p>
          <a:p>
            <a:r>
              <a:rPr lang="en-GB" dirty="0"/>
              <a:t>             Default Value : 0</a:t>
            </a:r>
          </a:p>
          <a:p>
            <a:r>
              <a:rPr lang="en-GB" dirty="0"/>
              <a:t>             </a:t>
            </a:r>
            <a:r>
              <a:rPr lang="en-GB" sz="1600" dirty="0"/>
              <a:t>Usage :- Useful for saving memory in large arrays where the memory saving actually matters. They can also be used in place of int where the limits of the byte range are known.</a:t>
            </a:r>
          </a:p>
          <a:p>
            <a:endParaRPr lang="en-GB" dirty="0"/>
          </a:p>
          <a:p>
            <a:r>
              <a:rPr lang="en-GB" dirty="0"/>
              <a:t>2.Short</a:t>
            </a:r>
          </a:p>
          <a:p>
            <a:r>
              <a:rPr lang="en-GB" dirty="0"/>
              <a:t> Size :- 16 bit</a:t>
            </a:r>
          </a:p>
          <a:p>
            <a:r>
              <a:rPr lang="en-GB" dirty="0"/>
              <a:t>             Range :- -32,  768  to 32, 767</a:t>
            </a:r>
          </a:p>
          <a:p>
            <a:r>
              <a:rPr lang="en-GB" dirty="0"/>
              <a:t>             Default Value : 0</a:t>
            </a:r>
            <a:endParaRPr lang="en-IN" dirty="0"/>
          </a:p>
          <a:p>
            <a:r>
              <a:rPr lang="en-IN" dirty="0"/>
              <a:t>             </a:t>
            </a:r>
            <a:r>
              <a:rPr lang="en-IN" sz="1600" dirty="0"/>
              <a:t>Usage :- Same as a byte, but can hold larger values. Suitable for applications where a wider range that byte is  needed</a:t>
            </a:r>
          </a:p>
          <a:p>
            <a:endParaRPr lang="en-IN" sz="1600" dirty="0"/>
          </a:p>
          <a:p>
            <a:r>
              <a:rPr lang="en-IN" dirty="0"/>
              <a:t>3.Int</a:t>
            </a:r>
          </a:p>
          <a:p>
            <a:r>
              <a:rPr lang="en-IN" dirty="0"/>
              <a:t>Size :- 32 bit</a:t>
            </a:r>
          </a:p>
          <a:p>
            <a:r>
              <a:rPr lang="en-GB" dirty="0"/>
              <a:t>             Range :- -2</a:t>
            </a:r>
            <a:r>
              <a:rPr lang="en-GB" baseline="30000" dirty="0"/>
              <a:t>31 </a:t>
            </a:r>
            <a:r>
              <a:rPr lang="en-GB" dirty="0"/>
              <a:t>to 2</a:t>
            </a:r>
            <a:r>
              <a:rPr lang="en-GB" baseline="30000" dirty="0"/>
              <a:t>31-1</a:t>
            </a:r>
            <a:r>
              <a:rPr lang="en-GB" dirty="0"/>
              <a:t>(-2,147,483,648 to 2,147,483,647)</a:t>
            </a:r>
          </a:p>
          <a:p>
            <a:r>
              <a:rPr lang="en-IN" baseline="30000" dirty="0"/>
              <a:t>                   </a:t>
            </a:r>
            <a:r>
              <a:rPr lang="en-GB" dirty="0"/>
              <a:t>Default Value : 0</a:t>
            </a:r>
          </a:p>
          <a:p>
            <a:r>
              <a:rPr lang="en-GB" dirty="0"/>
              <a:t>             Usage :- Default choice for integer values unless there is a reason to chose something else. Most commonly used data type for numeric values.</a:t>
            </a:r>
          </a:p>
          <a:p>
            <a:endParaRPr lang="en-IN" baseline="30000" dirty="0"/>
          </a:p>
        </p:txBody>
      </p:sp>
    </p:spTree>
    <p:extLst>
      <p:ext uri="{BB962C8B-B14F-4D97-AF65-F5344CB8AC3E}">
        <p14:creationId xmlns:p14="http://schemas.microsoft.com/office/powerpoint/2010/main" val="3599682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6349D79-45E9-C45B-89DE-AE87337B86D6}"/>
              </a:ext>
            </a:extLst>
          </p:cNvPr>
          <p:cNvSpPr txBox="1"/>
          <p:nvPr/>
        </p:nvSpPr>
        <p:spPr>
          <a:xfrm>
            <a:off x="707457" y="202131"/>
            <a:ext cx="10818796" cy="4524315"/>
          </a:xfrm>
          <a:prstGeom prst="rect">
            <a:avLst/>
          </a:prstGeom>
          <a:noFill/>
        </p:spPr>
        <p:txBody>
          <a:bodyPr wrap="square" rtlCol="0">
            <a:spAutoFit/>
          </a:bodyPr>
          <a:lstStyle/>
          <a:p>
            <a:r>
              <a:rPr lang="en-IN" dirty="0"/>
              <a:t>Long :-</a:t>
            </a:r>
          </a:p>
          <a:p>
            <a:endParaRPr lang="en-IN" dirty="0"/>
          </a:p>
          <a:p>
            <a:r>
              <a:rPr lang="en-IN" dirty="0"/>
              <a:t>Size :- 64Bit</a:t>
            </a:r>
          </a:p>
          <a:p>
            <a:r>
              <a:rPr lang="en-IN" dirty="0"/>
              <a:t>Range :-  </a:t>
            </a:r>
            <a:r>
              <a:rPr lang="en-GB" dirty="0"/>
              <a:t>-2</a:t>
            </a:r>
            <a:r>
              <a:rPr lang="en-GB" baseline="30000" dirty="0"/>
              <a:t>63 </a:t>
            </a:r>
            <a:r>
              <a:rPr lang="en-GB" dirty="0"/>
              <a:t>to 2</a:t>
            </a:r>
            <a:r>
              <a:rPr lang="en-GB" baseline="30000" dirty="0"/>
              <a:t>63-1</a:t>
            </a:r>
            <a:r>
              <a:rPr lang="en-GB" dirty="0"/>
              <a:t>(-9,223,372,036,854,775,808 to 9,223,372,036,854,775,807)</a:t>
            </a:r>
          </a:p>
          <a:p>
            <a:r>
              <a:rPr lang="en-GB" dirty="0"/>
              <a:t>Default Value :- 0L</a:t>
            </a:r>
          </a:p>
          <a:p>
            <a:r>
              <a:rPr lang="en-GB" dirty="0"/>
              <a:t>Usage :- When a wider range than int is needed. Suitable for </a:t>
            </a:r>
            <a:r>
              <a:rPr lang="en-GB" dirty="0" err="1"/>
              <a:t>for</a:t>
            </a:r>
            <a:r>
              <a:rPr lang="en-GB" dirty="0"/>
              <a:t> large numeric values.</a:t>
            </a:r>
          </a:p>
          <a:p>
            <a:endParaRPr lang="en-IN" dirty="0"/>
          </a:p>
          <a:p>
            <a:endParaRPr lang="en-IN" dirty="0"/>
          </a:p>
          <a:p>
            <a:endParaRPr lang="en-IN" dirty="0"/>
          </a:p>
          <a:p>
            <a:r>
              <a:rPr lang="en-IN" dirty="0"/>
              <a:t>Float </a:t>
            </a:r>
          </a:p>
          <a:p>
            <a:r>
              <a:rPr lang="en-IN" dirty="0"/>
              <a:t>Size :- 32 Bit IEEE 754 floating point </a:t>
            </a:r>
          </a:p>
          <a:p>
            <a:r>
              <a:rPr lang="en-IN" dirty="0"/>
              <a:t>Range approximately +- 3.40282347+38f (6-7 decimal digits)</a:t>
            </a:r>
          </a:p>
          <a:p>
            <a:r>
              <a:rPr lang="en-IN" dirty="0"/>
              <a:t>Default value :- 0.0f </a:t>
            </a:r>
          </a:p>
          <a:p>
            <a:r>
              <a:rPr lang="en-IN" dirty="0"/>
              <a:t>Usages :- Useful for saving memory in large arrays of floating point numbers. Not recommended for </a:t>
            </a:r>
            <a:r>
              <a:rPr lang="en-IN" dirty="0" err="1"/>
              <a:t>precies</a:t>
            </a:r>
            <a:r>
              <a:rPr lang="en-IN" dirty="0"/>
              <a:t> values such as currency.</a:t>
            </a:r>
          </a:p>
          <a:p>
            <a:endParaRPr lang="en-IN" dirty="0"/>
          </a:p>
        </p:txBody>
      </p:sp>
    </p:spTree>
    <p:extLst>
      <p:ext uri="{BB962C8B-B14F-4D97-AF65-F5344CB8AC3E}">
        <p14:creationId xmlns:p14="http://schemas.microsoft.com/office/powerpoint/2010/main" val="2829173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6349D79-45E9-C45B-89DE-AE87337B86D6}"/>
              </a:ext>
            </a:extLst>
          </p:cNvPr>
          <p:cNvSpPr txBox="1"/>
          <p:nvPr/>
        </p:nvSpPr>
        <p:spPr>
          <a:xfrm>
            <a:off x="707457" y="202131"/>
            <a:ext cx="10818796" cy="3631763"/>
          </a:xfrm>
          <a:prstGeom prst="rect">
            <a:avLst/>
          </a:prstGeom>
          <a:noFill/>
        </p:spPr>
        <p:txBody>
          <a:bodyPr wrap="square" rtlCol="0">
            <a:spAutoFit/>
          </a:bodyPr>
          <a:lstStyle/>
          <a:p>
            <a:r>
              <a:rPr lang="en-IN" dirty="0"/>
              <a:t>Double</a:t>
            </a:r>
          </a:p>
          <a:p>
            <a:r>
              <a:rPr lang="en-IN" dirty="0"/>
              <a:t>Size :- 64 bit IEEE 754 Floating </a:t>
            </a:r>
            <a:r>
              <a:rPr lang="en-IN" dirty="0" err="1"/>
              <a:t>Poing</a:t>
            </a:r>
            <a:endParaRPr lang="en-IN" dirty="0"/>
          </a:p>
          <a:p>
            <a:r>
              <a:rPr lang="en-IN" dirty="0"/>
              <a:t>Range :- Approximately +- 1.79769313486231570E +308 (15 Significant decimal digits)</a:t>
            </a:r>
          </a:p>
          <a:p>
            <a:r>
              <a:rPr lang="en-IN" dirty="0"/>
              <a:t>Default Value : 0.0</a:t>
            </a:r>
            <a:r>
              <a:rPr lang="en-IN" sz="1400" dirty="0"/>
              <a:t>D</a:t>
            </a:r>
          </a:p>
          <a:p>
            <a:r>
              <a:rPr lang="en-IN" sz="2000" dirty="0"/>
              <a:t>Usages :- Default choice for decimal values. Suitable for precise values such as currency. </a:t>
            </a:r>
          </a:p>
          <a:p>
            <a:endParaRPr lang="en-IN" sz="1400" dirty="0"/>
          </a:p>
          <a:p>
            <a:endParaRPr lang="en-IN" sz="1400" dirty="0"/>
          </a:p>
          <a:p>
            <a:endParaRPr lang="en-IN" sz="1400" dirty="0"/>
          </a:p>
          <a:p>
            <a:endParaRPr lang="en-IN" sz="1400" dirty="0"/>
          </a:p>
          <a:p>
            <a:r>
              <a:rPr lang="en-IN" dirty="0"/>
              <a:t>Boolean </a:t>
            </a:r>
          </a:p>
          <a:p>
            <a:r>
              <a:rPr lang="en-IN" sz="1600" dirty="0"/>
              <a:t>Size :- Not </a:t>
            </a:r>
          </a:p>
          <a:p>
            <a:r>
              <a:rPr lang="en-IN" sz="1600" dirty="0"/>
              <a:t>Values :- TRUE AND FALSE</a:t>
            </a:r>
          </a:p>
          <a:p>
            <a:r>
              <a:rPr lang="en-IN" sz="1600" dirty="0"/>
              <a:t>Default :- FALSE</a:t>
            </a:r>
          </a:p>
          <a:p>
            <a:r>
              <a:rPr lang="en-IN" sz="1600" dirty="0"/>
              <a:t>Usages :- Used for simple flag that track TRUE/FALSE conditions.</a:t>
            </a:r>
          </a:p>
        </p:txBody>
      </p:sp>
    </p:spTree>
    <p:extLst>
      <p:ext uri="{BB962C8B-B14F-4D97-AF65-F5344CB8AC3E}">
        <p14:creationId xmlns:p14="http://schemas.microsoft.com/office/powerpoint/2010/main" val="258059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BA0AD1C-84D7-8C2B-1B2C-629996475A3E}"/>
              </a:ext>
            </a:extLst>
          </p:cNvPr>
          <p:cNvSpPr txBox="1"/>
          <p:nvPr/>
        </p:nvSpPr>
        <p:spPr>
          <a:xfrm>
            <a:off x="1092467" y="789272"/>
            <a:ext cx="7887904" cy="1200329"/>
          </a:xfrm>
          <a:prstGeom prst="rect">
            <a:avLst/>
          </a:prstGeom>
          <a:noFill/>
        </p:spPr>
        <p:txBody>
          <a:bodyPr wrap="square" rtlCol="0">
            <a:spAutoFit/>
          </a:bodyPr>
          <a:lstStyle/>
          <a:p>
            <a:r>
              <a:rPr lang="en-GB" b="0" i="0" dirty="0">
                <a:effectLst/>
                <a:highlight>
                  <a:srgbClr val="FFFF00"/>
                </a:highlight>
                <a:latin typeface="Roboto" panose="02000000000000000000" pitchFamily="2" charset="0"/>
              </a:rPr>
              <a:t>CHAR SIZE: 16-BIT UNICODE CHARACTER RANGE: '\U0000' (OR 0) TO '\UFFFF' (OR 65,535 INCLUSIVE)</a:t>
            </a:r>
          </a:p>
          <a:p>
            <a:r>
              <a:rPr lang="en-GB" b="0" i="0" dirty="0">
                <a:effectLst/>
                <a:highlight>
                  <a:srgbClr val="FFFF00"/>
                </a:highlight>
                <a:latin typeface="Roboto" panose="02000000000000000000" pitchFamily="2" charset="0"/>
              </a:rPr>
              <a:t> DEFAULT VALUE: '\U0000’ </a:t>
            </a:r>
          </a:p>
          <a:p>
            <a:r>
              <a:rPr lang="en-GB" b="0" i="0" dirty="0">
                <a:effectLst/>
                <a:highlight>
                  <a:srgbClr val="FFFF00"/>
                </a:highlight>
                <a:latin typeface="Roboto" panose="02000000000000000000" pitchFamily="2" charset="0"/>
              </a:rPr>
              <a:t>USAGE: USED TO STORE ANY CHARACTER</a:t>
            </a:r>
            <a:endParaRPr lang="en-IN" dirty="0">
              <a:highlight>
                <a:srgbClr val="FFFF00"/>
              </a:highlight>
            </a:endParaRPr>
          </a:p>
        </p:txBody>
      </p:sp>
      <p:sp>
        <p:nvSpPr>
          <p:cNvPr id="5" name="TextBox 4">
            <a:extLst>
              <a:ext uri="{FF2B5EF4-FFF2-40B4-BE49-F238E27FC236}">
                <a16:creationId xmlns:a16="http://schemas.microsoft.com/office/drawing/2014/main" id="{9EBD4F95-DBBE-C3EA-DFA5-43EC625442A7}"/>
              </a:ext>
            </a:extLst>
          </p:cNvPr>
          <p:cNvSpPr txBox="1"/>
          <p:nvPr/>
        </p:nvSpPr>
        <p:spPr>
          <a:xfrm>
            <a:off x="4119613" y="259882"/>
            <a:ext cx="1976387" cy="369332"/>
          </a:xfrm>
          <a:prstGeom prst="rect">
            <a:avLst/>
          </a:prstGeom>
          <a:noFill/>
        </p:spPr>
        <p:txBody>
          <a:bodyPr wrap="square" rtlCol="0">
            <a:spAutoFit/>
          </a:bodyPr>
          <a:lstStyle/>
          <a:p>
            <a:r>
              <a:rPr lang="en-IN" dirty="0"/>
              <a:t>Alphabet </a:t>
            </a:r>
          </a:p>
        </p:txBody>
      </p:sp>
    </p:spTree>
    <p:extLst>
      <p:ext uri="{BB962C8B-B14F-4D97-AF65-F5344CB8AC3E}">
        <p14:creationId xmlns:p14="http://schemas.microsoft.com/office/powerpoint/2010/main" val="1839255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C0D1F6-E861-79A6-779F-A5ADB379DDB8}"/>
              </a:ext>
            </a:extLst>
          </p:cNvPr>
          <p:cNvSpPr txBox="1"/>
          <p:nvPr/>
        </p:nvSpPr>
        <p:spPr>
          <a:xfrm>
            <a:off x="1232034" y="303196"/>
            <a:ext cx="2358189" cy="369332"/>
          </a:xfrm>
          <a:prstGeom prst="rect">
            <a:avLst/>
          </a:prstGeom>
          <a:noFill/>
        </p:spPr>
        <p:txBody>
          <a:bodyPr wrap="square" rtlCol="0">
            <a:spAutoFit/>
          </a:bodyPr>
          <a:lstStyle/>
          <a:p>
            <a:r>
              <a:rPr lang="en-IN" dirty="0"/>
              <a:t>Variable - Naming</a:t>
            </a:r>
          </a:p>
        </p:txBody>
      </p:sp>
      <p:sp>
        <p:nvSpPr>
          <p:cNvPr id="5" name="TextBox 4">
            <a:extLst>
              <a:ext uri="{FF2B5EF4-FFF2-40B4-BE49-F238E27FC236}">
                <a16:creationId xmlns:a16="http://schemas.microsoft.com/office/drawing/2014/main" id="{582FBC23-EF2F-3558-A268-290655635345}"/>
              </a:ext>
            </a:extLst>
          </p:cNvPr>
          <p:cNvSpPr txBox="1"/>
          <p:nvPr/>
        </p:nvSpPr>
        <p:spPr>
          <a:xfrm>
            <a:off x="2021304" y="686966"/>
            <a:ext cx="5933975" cy="5632311"/>
          </a:xfrm>
          <a:prstGeom prst="rect">
            <a:avLst/>
          </a:prstGeom>
          <a:noFill/>
        </p:spPr>
        <p:txBody>
          <a:bodyPr wrap="square" rtlCol="0">
            <a:spAutoFit/>
          </a:bodyPr>
          <a:lstStyle/>
          <a:p>
            <a:r>
              <a:rPr lang="en-IN" dirty="0"/>
              <a:t>Java is a case sensitive programming language.</a:t>
            </a:r>
          </a:p>
          <a:p>
            <a:r>
              <a:rPr lang="en-IN" dirty="0"/>
              <a:t>Variable name are case sensitive</a:t>
            </a:r>
          </a:p>
          <a:p>
            <a:endParaRPr lang="en-IN" dirty="0">
              <a:solidFill>
                <a:srgbClr val="0070C0"/>
              </a:solidFill>
            </a:endParaRPr>
          </a:p>
          <a:p>
            <a:r>
              <a:rPr lang="en-IN" dirty="0">
                <a:solidFill>
                  <a:srgbClr val="0070C0"/>
                </a:solidFill>
              </a:rPr>
              <a:t>Variable Name</a:t>
            </a:r>
          </a:p>
          <a:p>
            <a:r>
              <a:rPr lang="en-IN" dirty="0"/>
              <a:t>You can use A-Z, a-z, 0-9, _,$. </a:t>
            </a:r>
          </a:p>
          <a:p>
            <a:r>
              <a:rPr lang="en-IN" dirty="0"/>
              <a:t>But, a variable name cannot start with a number</a:t>
            </a:r>
          </a:p>
          <a:p>
            <a:r>
              <a:rPr lang="en-IN" dirty="0"/>
              <a:t>Example </a:t>
            </a:r>
          </a:p>
          <a:p>
            <a:r>
              <a:rPr lang="en-IN" dirty="0"/>
              <a:t>                Value</a:t>
            </a:r>
          </a:p>
          <a:p>
            <a:r>
              <a:rPr lang="en-IN" dirty="0"/>
              <a:t>	VALUE</a:t>
            </a:r>
          </a:p>
          <a:p>
            <a:r>
              <a:rPr lang="en-IN" dirty="0"/>
              <a:t>	value</a:t>
            </a:r>
          </a:p>
          <a:p>
            <a:r>
              <a:rPr lang="en-IN" dirty="0"/>
              <a:t>	Value1</a:t>
            </a:r>
          </a:p>
          <a:p>
            <a:r>
              <a:rPr lang="en-IN" dirty="0"/>
              <a:t>	VALUE1</a:t>
            </a:r>
          </a:p>
          <a:p>
            <a:r>
              <a:rPr lang="en-IN" dirty="0"/>
              <a:t>	value1</a:t>
            </a:r>
          </a:p>
          <a:p>
            <a:r>
              <a:rPr lang="en-IN" dirty="0"/>
              <a:t> 	</a:t>
            </a:r>
            <a:r>
              <a:rPr lang="en-IN" dirty="0" err="1"/>
              <a:t>Value_Name</a:t>
            </a:r>
            <a:endParaRPr lang="en-IN" dirty="0"/>
          </a:p>
          <a:p>
            <a:r>
              <a:rPr lang="en-IN" dirty="0"/>
              <a:t>	</a:t>
            </a:r>
            <a:r>
              <a:rPr lang="en-IN" dirty="0" err="1"/>
              <a:t>VALUE_name</a:t>
            </a:r>
            <a:endParaRPr lang="en-IN" dirty="0"/>
          </a:p>
          <a:p>
            <a:r>
              <a:rPr lang="en-IN" dirty="0"/>
              <a:t>	</a:t>
            </a:r>
            <a:r>
              <a:rPr lang="en-IN" dirty="0" err="1"/>
              <a:t>value_NAME</a:t>
            </a:r>
            <a:endParaRPr lang="en-IN" dirty="0"/>
          </a:p>
          <a:p>
            <a:r>
              <a:rPr lang="en-IN" dirty="0">
                <a:solidFill>
                  <a:srgbClr val="0070C0"/>
                </a:solidFill>
              </a:rPr>
              <a:t>	</a:t>
            </a:r>
            <a:r>
              <a:rPr lang="en-IN" dirty="0"/>
              <a:t>_Value</a:t>
            </a:r>
          </a:p>
          <a:p>
            <a:r>
              <a:rPr lang="en-IN" dirty="0"/>
              <a:t>	$VALUE</a:t>
            </a:r>
          </a:p>
          <a:p>
            <a:r>
              <a:rPr lang="en-IN" dirty="0"/>
              <a:t>	value</a:t>
            </a:r>
            <a:endParaRPr lang="en-IN" dirty="0">
              <a:solidFill>
                <a:srgbClr val="0070C0"/>
              </a:solidFill>
            </a:endParaRPr>
          </a:p>
          <a:p>
            <a:r>
              <a:rPr lang="en-IN" dirty="0">
                <a:solidFill>
                  <a:srgbClr val="0070C0"/>
                </a:solidFill>
              </a:rPr>
              <a:t>	</a:t>
            </a:r>
          </a:p>
        </p:txBody>
      </p:sp>
    </p:spTree>
    <p:extLst>
      <p:ext uri="{BB962C8B-B14F-4D97-AF65-F5344CB8AC3E}">
        <p14:creationId xmlns:p14="http://schemas.microsoft.com/office/powerpoint/2010/main" val="3056438880"/>
      </p:ext>
    </p:extLst>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80AA9D2D-EE59-4148-A11E-A51EEE828B28}" vid="{AEAFD717-D3C8-4034-8F7E-D5220B0CCEB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3.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{05229576-FEA2-42D3-883D-A40912F4519A}tf56160789_win32</Template>
  <TotalTime>264</TotalTime>
  <Words>528</Words>
  <Application>Microsoft Office PowerPoint</Application>
  <PresentationFormat>Widescreen</PresentationFormat>
  <Paragraphs>103</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Bookman Old Style</vt:lpstr>
      <vt:lpstr>Calibri</vt:lpstr>
      <vt:lpstr>Franklin Gothic Book</vt:lpstr>
      <vt:lpstr>Roboto</vt:lpstr>
      <vt:lpstr>Custom</vt:lpstr>
      <vt:lpstr>Java Core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Adarsh Kumar</dc:creator>
  <cp:lastModifiedBy>Adarsh Kumar</cp:lastModifiedBy>
  <cp:revision>2</cp:revision>
  <dcterms:created xsi:type="dcterms:W3CDTF">2024-07-27T01:03:51Z</dcterms:created>
  <dcterms:modified xsi:type="dcterms:W3CDTF">2024-08-04T03:53:34Z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